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80" r:id="rId3"/>
    <p:sldId id="281" r:id="rId4"/>
    <p:sldId id="283" r:id="rId5"/>
    <p:sldId id="282" r:id="rId6"/>
    <p:sldId id="266" r:id="rId7"/>
    <p:sldId id="269" r:id="rId8"/>
    <p:sldId id="270" r:id="rId9"/>
    <p:sldId id="271" r:id="rId10"/>
    <p:sldId id="272" r:id="rId11"/>
    <p:sldId id="273" r:id="rId12"/>
    <p:sldId id="259" r:id="rId13"/>
    <p:sldId id="277" r:id="rId14"/>
    <p:sldId id="260" r:id="rId15"/>
    <p:sldId id="261" r:id="rId16"/>
    <p:sldId id="26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EC35-952C-4016-AE23-CA17EE8724BB}" type="datetimeFigureOut">
              <a:rPr lang="ru-RU" smtClean="0"/>
              <a:t>17.06.2016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005E0-9F9F-4EAA-A8CF-B576F150A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846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EC35-952C-4016-AE23-CA17EE8724BB}" type="datetimeFigureOut">
              <a:rPr lang="ru-RU" smtClean="0"/>
              <a:t>17.06.2016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005E0-9F9F-4EAA-A8CF-B576F150A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091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EC35-952C-4016-AE23-CA17EE8724BB}" type="datetimeFigureOut">
              <a:rPr lang="ru-RU" smtClean="0"/>
              <a:t>17.06.2016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005E0-9F9F-4EAA-A8CF-B576F150A42A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7838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EC35-952C-4016-AE23-CA17EE8724BB}" type="datetimeFigureOut">
              <a:rPr lang="ru-RU" smtClean="0"/>
              <a:t>17.06.2016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005E0-9F9F-4EAA-A8CF-B576F150A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694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EC35-952C-4016-AE23-CA17EE8724BB}" type="datetimeFigureOut">
              <a:rPr lang="ru-RU" smtClean="0"/>
              <a:t>17.06.2016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005E0-9F9F-4EAA-A8CF-B576F150A42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1801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EC35-952C-4016-AE23-CA17EE8724BB}" type="datetimeFigureOut">
              <a:rPr lang="ru-RU" smtClean="0"/>
              <a:t>17.06.2016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005E0-9F9F-4EAA-A8CF-B576F150A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206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EC35-952C-4016-AE23-CA17EE8724BB}" type="datetimeFigureOut">
              <a:rPr lang="ru-RU" smtClean="0"/>
              <a:t>17.06.2016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005E0-9F9F-4EAA-A8CF-B576F150A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418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EC35-952C-4016-AE23-CA17EE8724BB}" type="datetimeFigureOut">
              <a:rPr lang="ru-RU" smtClean="0"/>
              <a:t>17.06.2016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005E0-9F9F-4EAA-A8CF-B576F150A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720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EC35-952C-4016-AE23-CA17EE8724BB}" type="datetimeFigureOut">
              <a:rPr lang="ru-RU" smtClean="0"/>
              <a:t>17.06.2016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005E0-9F9F-4EAA-A8CF-B576F150A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58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EC35-952C-4016-AE23-CA17EE8724BB}" type="datetimeFigureOut">
              <a:rPr lang="ru-RU" smtClean="0"/>
              <a:t>17.06.2016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005E0-9F9F-4EAA-A8CF-B576F150A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57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EC35-952C-4016-AE23-CA17EE8724BB}" type="datetimeFigureOut">
              <a:rPr lang="ru-RU" smtClean="0"/>
              <a:t>17.06.2016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005E0-9F9F-4EAA-A8CF-B576F150A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923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EC35-952C-4016-AE23-CA17EE8724BB}" type="datetimeFigureOut">
              <a:rPr lang="ru-RU" smtClean="0"/>
              <a:t>17.06.2016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005E0-9F9F-4EAA-A8CF-B576F150A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50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EC35-952C-4016-AE23-CA17EE8724BB}" type="datetimeFigureOut">
              <a:rPr lang="ru-RU" smtClean="0"/>
              <a:t>17.06.2016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005E0-9F9F-4EAA-A8CF-B576F150A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545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EC35-952C-4016-AE23-CA17EE8724BB}" type="datetimeFigureOut">
              <a:rPr lang="ru-RU" smtClean="0"/>
              <a:t>17.06.2016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005E0-9F9F-4EAA-A8CF-B576F150A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52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EC35-952C-4016-AE23-CA17EE8724BB}" type="datetimeFigureOut">
              <a:rPr lang="ru-RU" smtClean="0"/>
              <a:t>17.06.2016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005E0-9F9F-4EAA-A8CF-B576F150A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930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EC35-952C-4016-AE23-CA17EE8724BB}" type="datetimeFigureOut">
              <a:rPr lang="ru-RU" smtClean="0"/>
              <a:t>17.06.2016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005E0-9F9F-4EAA-A8CF-B576F150A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036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7EC35-952C-4016-AE23-CA17EE8724BB}" type="datetimeFigureOut">
              <a:rPr lang="ru-RU" smtClean="0"/>
              <a:t>17.06.2016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FD005E0-9F9F-4EAA-A8CF-B576F150A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99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сообщества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ENGLISH-SPEAKING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WORLD»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029" y="2160589"/>
            <a:ext cx="9419771" cy="3880773"/>
          </a:xfrm>
        </p:spPr>
        <p:txBody>
          <a:bodyPr>
            <a:normAutofit/>
          </a:bodyPr>
          <a:lstStyle/>
          <a:p>
            <a:endParaRPr lang="ru-RU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Возраст обучающихся: 10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-16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</a:p>
          <a:p>
            <a:pPr marL="0" indent="0">
              <a:buNone/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Разработали:  уч. английского языка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Марнуева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Е.А., Титова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О.В.</a:t>
            </a:r>
          </a:p>
          <a:p>
            <a:pPr marL="0" indent="0">
              <a:buNone/>
            </a:pP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Улан-Удэ, 2016</a:t>
            </a:r>
            <a:endParaRPr lang="ru-RU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355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0913" y="595086"/>
            <a:ext cx="10522857" cy="59798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СООБЩЕСТВА: (по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УУД)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учащихся к самостоятельной творческой, познавательной, коммуникативной, исследовательской деятельности.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учащихся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метанавыки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целостного представления о мире англоговорящих.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учащимся информационное пространство (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метаплощадка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посредством внеурочной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метапрезентации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материала.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с эстетическими нормами языкового, речевого общения, вырабатывать качества толерантного мировоззрения англоязычного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мира.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статистический, мониторинговый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контроллинг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членов сообщества, учить оценивать деятельность: самоконтроль, самодиагностика, взаимоконтроль,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взаимоанализ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Развивать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инициатив у учащихся : ( самосовершенствования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самоанализа,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самооснащенности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коммуникативная…)</a:t>
            </a:r>
          </a:p>
          <a:p>
            <a:pPr lvl="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Развивать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учащихся учебную, информационную, коммуникативную грамотность.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8209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435429"/>
            <a:ext cx="10716381" cy="609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классификации образовательных программ, это общекультурная,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метакомпетентная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комплексно- интегрированная, долгосрочная, динамичная, индивидуальная программа, целевым назначением которой является многогранное, всестороннее развитие личности с учетом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конроллинговой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динамики.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РАЦИОНАЛЬНОСТЬ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НАУЧНОСТЬ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ЦЕЛОСТНОСТЬ 	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РЕАЛИСТИЧНОСТЬ</a:t>
            </a:r>
            <a:endParaRPr lang="ru-RU" sz="2400" dirty="0"/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ПРОГНОСТИЧНОСТЬ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2400" dirty="0"/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4814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88686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Структура сообщества: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1219" y="849086"/>
            <a:ext cx="11195351" cy="5508171"/>
          </a:xfrm>
        </p:spPr>
        <p:txBody>
          <a:bodyPr>
            <a:no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более эффективной и плановой деятельности немаловажное значение имеет способ организации работы сообщества с учетом психолого-педагогических параметров личности, учетом целей и задач деятельности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Таким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образом СТРУКТУРА СООБЩЕСТВА предполагает создание МЕТАПЛОЩАДКИ – это то речевое и языковое пространство, которое классифицировано по тематическим аспектам ( история, культура, спорт…) по средствам языковой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метарепрезентации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где результатом является деятельность учащихся.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Метаплощадка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имеет 2 направления работы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Explore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исследование информационного материала, с учетом интересов и личностных особенностей учащихся.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Информационный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распределен по секциям, работу в которых учащиеся выбирают сами.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секция- История, география.( достопримечательности, места отдыха, традиции, обычаи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секция- Культура ( театр, кино, живопись,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образование,музыка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литература)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секция- Биология, экология.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секции- Спорт </a:t>
            </a:r>
          </a:p>
        </p:txBody>
      </p:sp>
    </p:spTree>
    <p:extLst>
      <p:ext uri="{BB962C8B-B14F-4D97-AF65-F5344CB8AC3E}">
        <p14:creationId xmlns:p14="http://schemas.microsoft.com/office/powerpoint/2010/main" val="425061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8990" y="435429"/>
            <a:ext cx="10193867" cy="5489819"/>
          </a:xfrm>
        </p:spPr>
        <p:txBody>
          <a:bodyPr/>
          <a:lstStyle/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Researching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исследование личностных параметров).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работы предполагает: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Обучать не только проектной деятельности, но и правильной,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алгоритмичной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презентационной деятельности (лекции, викторины,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брейн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-ринги…) Учиться быть в роли докладчика, организатора, учителя, управляющего, таким образом примерить на себя социальные роли и статусы.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Обучать написанию научно- исследовательских работ учащихся: составление научных работ согласно требованиям, работать с разными источниками, изготовлять собственные научные продукты деятельности.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Составлять и заполнять в совместной деятельности с учителем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метакарты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контроллинги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личных достижений учащихся.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Номинировать и дипломировать учащихся по степеням за личные, командные достижения.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6813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Приложение к программе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18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Метаплощадка</a:t>
            </a:r>
            <a:r>
              <a:rPr lang="ru-RU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058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049" y="203200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«Союз менеджеров»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914399"/>
            <a:ext cx="10701866" cy="5646057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Способ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в сообществе планируется осуществлять в форме ролевой игры, приближенной к жизненным реалиям. Так как игра, как вид интеллектуальной деятельности для учащихся данного возраста,  является мотивационной составляющей и служит результативной динамикой в получении ожидаемого результата. Таким образом, члены сообщества являются менеджерами младшего и среднего звена ,соответственно возрасту. В среднем звене есть 1 и 2 уровни. Все члены сообщества- это союз менеджеров. Данный союз возглавляет президент, со своими замами, которые являются ответственными в своих секциях. Как и в любой организации в данном союзе имеется и свой бухгалтер, который начисляет заработную плату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Big coins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Виртуальные, компьютерные деньги,  которые переводятся в баллы и приобретается продукт интеллектуального труда- дипломы, грамоты….Дополнительно заработать можно и на мониторингах и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контроллингах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Менеджер-это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реализующий продукт своей  или  чужой деятельности, приносящий доход в виде денег либо товара. Доход в нашем сообществе- это интеллектуальная собственность, приобретаемая за виртуальные деньги. Номинальная сумма равна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баллам.У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 менеджеров, у кого больше всего денег в компьютерном кошельке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(либо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баллов соответственно) могут быть номинированы: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«10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Forbs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-десятка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орбс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best of all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»- лучший из лучших… Те менеджеры, которые не знают как пока распорядиться своими средствами, могут положить деньги в виртуальный (компьютерный ) банк под процент и тем самым накопить свои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деньги, следовательно баллы.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Считаем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такая форма работы, приближенная к жизненным реалиям, будет интересна учащимся и послужит мотивационной составляющей в таком виде познавательной деятельности.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2280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7857" y="1027906"/>
            <a:ext cx="10515600" cy="1325563"/>
          </a:xfrm>
        </p:spPr>
        <p:txBody>
          <a:bodyPr>
            <a:prstTxWarp prst="textArchUp">
              <a:avLst/>
            </a:prstTxWarp>
          </a:bodyPr>
          <a:lstStyle/>
          <a:p>
            <a:pPr algn="ctr"/>
            <a:r>
              <a:rPr lang="en-US" b="1" dirty="0" smtClean="0">
                <a:latin typeface="Script MT Bold" panose="03040602040607080904" pitchFamily="66" charset="0"/>
              </a:rPr>
              <a:t>Welcome to English-speaking World Club! </a:t>
            </a:r>
            <a:br>
              <a:rPr lang="en-US" b="1" dirty="0" smtClean="0">
                <a:latin typeface="Script MT Bold" panose="03040602040607080904" pitchFamily="66" charset="0"/>
              </a:rPr>
            </a:br>
            <a:r>
              <a:rPr lang="en-US" b="1" dirty="0" smtClean="0">
                <a:latin typeface="Script MT Bold" panose="03040602040607080904" pitchFamily="66" charset="0"/>
              </a:rPr>
              <a:t>Emblem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998" y="1690688"/>
            <a:ext cx="4280004" cy="4351338"/>
          </a:xfrm>
        </p:spPr>
      </p:pic>
      <p:sp>
        <p:nvSpPr>
          <p:cNvPr id="6" name="Овал 5"/>
          <p:cNvSpPr/>
          <p:nvPr/>
        </p:nvSpPr>
        <p:spPr>
          <a:xfrm>
            <a:off x="3193142" y="1175658"/>
            <a:ext cx="5762172" cy="55444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512457" y="1620665"/>
            <a:ext cx="5167085" cy="4760685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pPr lvl="1"/>
            <a:r>
              <a:rPr lang="ru-RU" sz="4000" b="1" dirty="0" smtClean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cript MT Bold" panose="03040602040607080904" pitchFamily="66" charset="0"/>
              </a:rPr>
              <a:t>       </a:t>
            </a:r>
            <a:r>
              <a:rPr lang="en-US" sz="4000" b="1" dirty="0" smtClean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cript MT Bold" panose="03040602040607080904" pitchFamily="66" charset="0"/>
              </a:rPr>
              <a:t>English</a:t>
            </a:r>
            <a:r>
              <a:rPr lang="ru-RU" sz="4000" b="1" dirty="0" smtClean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cript MT Bold" panose="03040602040607080904" pitchFamily="66" charset="0"/>
              </a:rPr>
              <a:t>-</a:t>
            </a:r>
            <a:r>
              <a:rPr lang="en-US" sz="4000" b="1" dirty="0" smtClean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cript MT Bold" panose="03040602040607080904" pitchFamily="66" charset="0"/>
              </a:rPr>
              <a:t>Speaking </a:t>
            </a:r>
            <a:r>
              <a:rPr lang="en-US" sz="4000" b="1" dirty="0" smtClean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cript MT Bold" panose="03040602040607080904" pitchFamily="66" charset="0"/>
              </a:rPr>
              <a:t>World </a:t>
            </a:r>
            <a:r>
              <a:rPr lang="ru-RU" sz="4000" b="1" dirty="0" smtClean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cript MT Bold" panose="03040602040607080904" pitchFamily="66" charset="0"/>
              </a:rPr>
              <a:t>                          </a:t>
            </a:r>
            <a:endParaRPr lang="ru-RU" sz="4000" b="1" dirty="0">
              <a:ln w="13462">
                <a:solidFill>
                  <a:schemeClr val="tx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 rot="21130034">
            <a:off x="5007428" y="5600476"/>
            <a:ext cx="3107017" cy="841826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628101"/>
              </a:avLst>
            </a:prstTxWarp>
            <a:spAutoFit/>
          </a:bodyPr>
          <a:lstStyle/>
          <a:p>
            <a:r>
              <a:rPr lang="en-US" sz="35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School</a:t>
            </a:r>
            <a:r>
              <a:rPr lang="ru-RU" sz="35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notype Corsiva" panose="03010101010201010101" pitchFamily="66" charset="0"/>
              </a:rPr>
              <a:t> № 49</a:t>
            </a:r>
            <a:endParaRPr lang="ru-RU" sz="3500" b="1" dirty="0">
              <a:ln w="9525">
                <a:solidFill>
                  <a:srgbClr val="002060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3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80" y="147411"/>
            <a:ext cx="5808497" cy="572097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8320" y="499278"/>
            <a:ext cx="5501675" cy="5369105"/>
          </a:xfrm>
        </p:spPr>
        <p:txBody>
          <a:bodyPr>
            <a:normAutofit/>
          </a:bodyPr>
          <a:lstStyle/>
          <a:p>
            <a:pPr lvl="0"/>
            <a:r>
              <a:rPr lang="en-US" b="1" dirty="0" smtClean="0">
                <a:latin typeface="Monotype Corsiva" panose="03010101010201010101" pitchFamily="66" charset="0"/>
              </a:rPr>
              <a:t>ESW MOTTO</a:t>
            </a:r>
            <a:r>
              <a:rPr lang="ru-RU" b="1" dirty="0" smtClean="0">
                <a:latin typeface="Monotype Corsiva" panose="03010101010201010101" pitchFamily="66" charset="0"/>
              </a:rPr>
              <a:t> (Девиз)</a:t>
            </a:r>
            <a:r>
              <a:rPr lang="en-US" b="1" dirty="0" smtClean="0">
                <a:latin typeface="Monotype Corsiva" panose="03010101010201010101" pitchFamily="66" charset="0"/>
              </a:rPr>
              <a:t>:</a:t>
            </a:r>
            <a:r>
              <a:rPr lang="ru-RU" b="1" dirty="0" smtClean="0"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latin typeface="Monotype Corsiva" panose="03010101010201010101" pitchFamily="66" charset="0"/>
              </a:rPr>
            </a:br>
            <a:r>
              <a:rPr lang="ru-RU" b="1" dirty="0" smtClean="0"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latin typeface="Monotype Corsiva" panose="03010101010201010101" pitchFamily="66" charset="0"/>
              </a:rPr>
            </a:br>
            <a:r>
              <a:rPr lang="en-US" altLang="ru-RU" b="1" dirty="0" smtClean="0">
                <a:solidFill>
                  <a:srgbClr val="333333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United </a:t>
            </a:r>
            <a:r>
              <a:rPr lang="en-US" altLang="ru-RU" b="1" dirty="0">
                <a:solidFill>
                  <a:srgbClr val="333333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we stand; divided we fall</a:t>
            </a:r>
            <a:r>
              <a:rPr lang="en-US" altLang="ru-RU" sz="2000" b="1" dirty="0">
                <a:solidFill>
                  <a:srgbClr val="212121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ru-RU" altLang="ru-RU" sz="2000" b="1" dirty="0">
                <a:solidFill>
                  <a:srgbClr val="212121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ourier New" panose="02070309020205020404" pitchFamily="49" charset="0"/>
              </a:rPr>
              <a:t>   </a:t>
            </a:r>
            <a:r>
              <a:rPr lang="ru-RU" altLang="ru-RU" sz="2000" b="1" dirty="0" smtClean="0">
                <a:solidFill>
                  <a:srgbClr val="212121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ourier New" panose="02070309020205020404" pitchFamily="49" charset="0"/>
              </a:rPr>
              <a:t/>
            </a:r>
            <a:br>
              <a:rPr lang="ru-RU" altLang="ru-RU" sz="2000" b="1" dirty="0" smtClean="0">
                <a:solidFill>
                  <a:srgbClr val="212121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ourier New" panose="02070309020205020404" pitchFamily="49" charset="0"/>
              </a:rPr>
            </a:br>
            <a:r>
              <a:rPr lang="ru-RU" altLang="ru-RU" sz="2000" b="1" dirty="0" smtClean="0">
                <a:solidFill>
                  <a:srgbClr val="212121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br>
              <a:rPr lang="ru-RU" altLang="ru-RU" sz="2000" b="1" dirty="0" smtClean="0">
                <a:solidFill>
                  <a:srgbClr val="212121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ourier New" panose="02070309020205020404" pitchFamily="49" charset="0"/>
              </a:rPr>
            </a:br>
            <a:r>
              <a:rPr lang="ru-RU" altLang="ru-RU" b="1" dirty="0" smtClean="0">
                <a:solidFill>
                  <a:srgbClr val="212121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ourier New" panose="02070309020205020404" pitchFamily="49" charset="0"/>
              </a:rPr>
              <a:t>(</a:t>
            </a:r>
            <a:r>
              <a:rPr lang="ru-RU" altLang="ru-RU" b="1" dirty="0">
                <a:solidFill>
                  <a:srgbClr val="212121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ourier New" panose="02070309020205020404" pitchFamily="49" charset="0"/>
              </a:rPr>
              <a:t>Вместе мы стоим - порознь мы падаем)</a:t>
            </a:r>
            <a:r>
              <a:rPr lang="ru-RU" altLang="ru-RU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ru-RU" altLang="ru-RU" sz="44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b="1" dirty="0" smtClean="0">
                <a:latin typeface="Monotype Corsiva" panose="03010101010201010101" pitchFamily="66" charset="0"/>
              </a:rPr>
              <a:t/>
            </a:r>
            <a:br>
              <a:rPr lang="en-US" b="1" dirty="0" smtClean="0">
                <a:latin typeface="Monotype Corsiva" panose="03010101010201010101" pitchFamily="66" charset="0"/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88477" y="28408"/>
            <a:ext cx="184731" cy="4513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12696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63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2614" y="79248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u="sng" dirty="0">
                <a:latin typeface="Comic Sans MS" panose="030F0702030302020204" pitchFamily="66" charset="0"/>
              </a:rPr>
              <a:t>Права и обязанности  (</a:t>
            </a:r>
            <a:r>
              <a:rPr lang="ru-RU" b="1" u="sng" dirty="0" err="1">
                <a:latin typeface="Comic Sans MS" panose="030F0702030302020204" pitchFamily="66" charset="0"/>
              </a:rPr>
              <a:t>Rules</a:t>
            </a:r>
            <a:r>
              <a:rPr lang="ru-RU" b="1" u="sng" dirty="0" smtClean="0">
                <a:latin typeface="Comic Sans MS" panose="030F0702030302020204" pitchFamily="66" charset="0"/>
              </a:rPr>
              <a:t>)</a:t>
            </a:r>
            <a:br>
              <a:rPr lang="ru-RU" b="1" u="sng" dirty="0" smtClean="0">
                <a:latin typeface="Comic Sans MS" panose="030F0702030302020204" pitchFamily="66" charset="0"/>
              </a:rPr>
            </a:br>
            <a:r>
              <a:rPr lang="ru-RU" dirty="0">
                <a:latin typeface="Comic Sans MS" panose="030F0702030302020204" pitchFamily="66" charset="0"/>
              </a:rPr>
              <a:t/>
            </a:r>
            <a:br>
              <a:rPr lang="ru-RU" dirty="0">
                <a:latin typeface="Comic Sans MS" panose="030F0702030302020204" pitchFamily="66" charset="0"/>
              </a:rPr>
            </a:b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2614" y="1844041"/>
            <a:ext cx="8596668" cy="4486882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carefully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(Внимательно слушать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+mj-lt"/>
              <a:buAutoNum type="arabicPeriod"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nice and help each other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(Быть вежливым и помогать друг другу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+mj-lt"/>
              <a:buAutoNum type="arabicPeriod"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best and work hard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(Стараться изо всех сил и работать усердно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+mj-lt"/>
              <a:buAutoNum type="arabicPeriod"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responsible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(Быть ответственным)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080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31020" y="967501"/>
            <a:ext cx="10515600" cy="588935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r>
              <a:rPr lang="en-US" b="1" dirty="0" smtClean="0">
                <a:latin typeface="Script MT Bold" panose="03040602040607080904" pitchFamily="66" charset="0"/>
              </a:rPr>
              <a:t>English Speaking World Club </a:t>
            </a:r>
            <a:br>
              <a:rPr lang="en-US" b="1" dirty="0" smtClean="0">
                <a:latin typeface="Script MT Bold" panose="03040602040607080904" pitchFamily="66" charset="0"/>
              </a:rPr>
            </a:br>
            <a:r>
              <a:rPr lang="en-US" b="1" dirty="0" smtClean="0">
                <a:latin typeface="Script MT Bold" panose="03040602040607080904" pitchFamily="66" charset="0"/>
              </a:rPr>
              <a:t>Song “We are the World”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3170" y="1418845"/>
            <a:ext cx="10515600" cy="5087902"/>
          </a:xfrm>
        </p:spPr>
        <p:txBody>
          <a:bodyPr numCol="2">
            <a:normAutofit fontScale="55000" lnSpcReduction="20000"/>
          </a:bodyPr>
          <a:lstStyle/>
          <a:p>
            <a:endParaRPr lang="en-US" sz="4300" dirty="0" smtClean="0">
              <a:latin typeface="Script MT Bold" panose="03040602040607080904" pitchFamily="66" charset="0"/>
            </a:endParaRPr>
          </a:p>
          <a:p>
            <a:pPr marL="0" indent="0">
              <a:buNone/>
            </a:pPr>
            <a:r>
              <a:rPr lang="en-US" sz="4300" dirty="0" smtClean="0">
                <a:latin typeface="Script MT Bold" panose="03040602040607080904" pitchFamily="66" charset="0"/>
              </a:rPr>
              <a:t>There comes a time</a:t>
            </a:r>
            <a:r>
              <a:rPr lang="en-US" sz="4300" dirty="0">
                <a:latin typeface="Script MT Bold" panose="03040602040607080904" pitchFamily="66" charset="0"/>
              </a:rPr>
              <a:t/>
            </a:r>
            <a:br>
              <a:rPr lang="en-US" sz="4300" dirty="0">
                <a:latin typeface="Script MT Bold" panose="03040602040607080904" pitchFamily="66" charset="0"/>
              </a:rPr>
            </a:br>
            <a:r>
              <a:rPr lang="en-US" sz="4300" dirty="0" smtClean="0">
                <a:latin typeface="Script MT Bold" panose="03040602040607080904" pitchFamily="66" charset="0"/>
              </a:rPr>
              <a:t>When we heed a certain call</a:t>
            </a:r>
            <a:r>
              <a:rPr lang="en-US" sz="4300" dirty="0">
                <a:latin typeface="Script MT Bold" panose="03040602040607080904" pitchFamily="66" charset="0"/>
              </a:rPr>
              <a:t/>
            </a:r>
            <a:br>
              <a:rPr lang="en-US" sz="4300" dirty="0">
                <a:latin typeface="Script MT Bold" panose="03040602040607080904" pitchFamily="66" charset="0"/>
              </a:rPr>
            </a:br>
            <a:r>
              <a:rPr lang="en-US" sz="4300" dirty="0" smtClean="0">
                <a:latin typeface="Script MT Bold" panose="03040602040607080904" pitchFamily="66" charset="0"/>
              </a:rPr>
              <a:t>When the world must come to get her as one</a:t>
            </a:r>
            <a:r>
              <a:rPr lang="en-US" sz="4300" dirty="0">
                <a:latin typeface="Script MT Bold" panose="03040602040607080904" pitchFamily="66" charset="0"/>
              </a:rPr>
              <a:t>.</a:t>
            </a:r>
            <a:br>
              <a:rPr lang="en-US" sz="4300" dirty="0">
                <a:latin typeface="Script MT Bold" panose="03040602040607080904" pitchFamily="66" charset="0"/>
              </a:rPr>
            </a:br>
            <a:r>
              <a:rPr lang="en-US" sz="4300" dirty="0" smtClean="0">
                <a:latin typeface="Script MT Bold" panose="03040602040607080904" pitchFamily="66" charset="0"/>
              </a:rPr>
              <a:t>There are people dying</a:t>
            </a:r>
            <a:r>
              <a:rPr lang="en-US" sz="4300" dirty="0">
                <a:latin typeface="Script MT Bold" panose="03040602040607080904" pitchFamily="66" charset="0"/>
              </a:rPr>
              <a:t/>
            </a:r>
            <a:br>
              <a:rPr lang="en-US" sz="4300" dirty="0">
                <a:latin typeface="Script MT Bold" panose="03040602040607080904" pitchFamily="66" charset="0"/>
              </a:rPr>
            </a:br>
            <a:r>
              <a:rPr lang="en-US" sz="4300" dirty="0" smtClean="0">
                <a:latin typeface="Script MT Bold" panose="03040602040607080904" pitchFamily="66" charset="0"/>
              </a:rPr>
              <a:t>And it's time to lend a hand to life</a:t>
            </a:r>
            <a:r>
              <a:rPr lang="en-US" sz="4300" dirty="0">
                <a:latin typeface="Script MT Bold" panose="03040602040607080904" pitchFamily="66" charset="0"/>
              </a:rPr>
              <a:t>–</a:t>
            </a:r>
            <a:br>
              <a:rPr lang="en-US" sz="4300" dirty="0">
                <a:latin typeface="Script MT Bold" panose="03040602040607080904" pitchFamily="66" charset="0"/>
              </a:rPr>
            </a:br>
            <a:r>
              <a:rPr lang="en-US" sz="4300" dirty="0" smtClean="0">
                <a:latin typeface="Script MT Bold" panose="03040602040607080904" pitchFamily="66" charset="0"/>
              </a:rPr>
              <a:t>The greatest gift o fall</a:t>
            </a:r>
            <a:r>
              <a:rPr lang="en-US" sz="4300" dirty="0">
                <a:latin typeface="Script MT Bold" panose="03040602040607080904" pitchFamily="66" charset="0"/>
              </a:rPr>
              <a:t>.</a:t>
            </a:r>
            <a:br>
              <a:rPr lang="en-US" sz="4300" dirty="0">
                <a:latin typeface="Script MT Bold" panose="03040602040607080904" pitchFamily="66" charset="0"/>
              </a:rPr>
            </a:br>
            <a:r>
              <a:rPr lang="en-US" sz="4300" dirty="0">
                <a:latin typeface="Script MT Bold" panose="03040602040607080904" pitchFamily="66" charset="0"/>
              </a:rPr>
              <a:t/>
            </a:r>
            <a:br>
              <a:rPr lang="en-US" sz="4300" dirty="0">
                <a:latin typeface="Script MT Bold" panose="03040602040607080904" pitchFamily="66" charset="0"/>
              </a:rPr>
            </a:br>
            <a:r>
              <a:rPr lang="en-US" sz="4300" dirty="0" smtClean="0">
                <a:latin typeface="Script MT Bold" panose="03040602040607080904" pitchFamily="66" charset="0"/>
              </a:rPr>
              <a:t>We can't go on</a:t>
            </a:r>
            <a:r>
              <a:rPr lang="en-US" sz="4300" dirty="0">
                <a:latin typeface="Script MT Bold" panose="03040602040607080904" pitchFamily="66" charset="0"/>
              </a:rPr>
              <a:t/>
            </a:r>
            <a:br>
              <a:rPr lang="en-US" sz="4300" dirty="0">
                <a:latin typeface="Script MT Bold" panose="03040602040607080904" pitchFamily="66" charset="0"/>
              </a:rPr>
            </a:br>
            <a:r>
              <a:rPr lang="en-US" sz="4300" dirty="0" smtClean="0">
                <a:latin typeface="Script MT Bold" panose="03040602040607080904" pitchFamily="66" charset="0"/>
              </a:rPr>
              <a:t>Pretending day by day</a:t>
            </a:r>
            <a:r>
              <a:rPr lang="en-US" sz="4300" dirty="0">
                <a:latin typeface="Script MT Bold" panose="03040602040607080904" pitchFamily="66" charset="0"/>
              </a:rPr>
              <a:t/>
            </a:r>
            <a:br>
              <a:rPr lang="en-US" sz="4300" dirty="0">
                <a:latin typeface="Script MT Bold" panose="03040602040607080904" pitchFamily="66" charset="0"/>
              </a:rPr>
            </a:br>
            <a:r>
              <a:rPr lang="en-US" sz="4300" dirty="0" smtClean="0">
                <a:latin typeface="Script MT Bold" panose="03040602040607080904" pitchFamily="66" charset="0"/>
              </a:rPr>
              <a:t>That someone, somewhere will soon make a change</a:t>
            </a:r>
            <a:r>
              <a:rPr lang="en-US" sz="4300" dirty="0">
                <a:latin typeface="Script MT Bold" panose="03040602040607080904" pitchFamily="66" charset="0"/>
              </a:rPr>
              <a:t>.</a:t>
            </a:r>
            <a:br>
              <a:rPr lang="en-US" sz="4300" dirty="0">
                <a:latin typeface="Script MT Bold" panose="03040602040607080904" pitchFamily="66" charset="0"/>
              </a:rPr>
            </a:br>
            <a:r>
              <a:rPr lang="en-US" sz="4300" dirty="0" smtClean="0">
                <a:latin typeface="Script MT Bold" panose="03040602040607080904" pitchFamily="66" charset="0"/>
              </a:rPr>
              <a:t>We are all a part of</a:t>
            </a:r>
            <a:r>
              <a:rPr lang="en-US" sz="4300" dirty="0">
                <a:latin typeface="Script MT Bold" panose="03040602040607080904" pitchFamily="66" charset="0"/>
              </a:rPr>
              <a:t/>
            </a:r>
            <a:br>
              <a:rPr lang="en-US" sz="4300" dirty="0">
                <a:latin typeface="Script MT Bold" panose="03040602040607080904" pitchFamily="66" charset="0"/>
              </a:rPr>
            </a:br>
            <a:r>
              <a:rPr lang="en-US" sz="4300" dirty="0" smtClean="0">
                <a:latin typeface="Script MT Bold" panose="03040602040607080904" pitchFamily="66" charset="0"/>
              </a:rPr>
              <a:t>God's great big family</a:t>
            </a:r>
            <a:r>
              <a:rPr lang="en-US" sz="4300" dirty="0">
                <a:latin typeface="Script MT Bold" panose="03040602040607080904" pitchFamily="66" charset="0"/>
              </a:rPr>
              <a:t/>
            </a:r>
            <a:br>
              <a:rPr lang="en-US" sz="4300" dirty="0">
                <a:latin typeface="Script MT Bold" panose="03040602040607080904" pitchFamily="66" charset="0"/>
              </a:rPr>
            </a:br>
            <a:endParaRPr lang="en-US" sz="4300" dirty="0" smtClean="0">
              <a:latin typeface="Script MT Bold" panose="03040602040607080904" pitchFamily="66" charset="0"/>
            </a:endParaRPr>
          </a:p>
          <a:p>
            <a:pPr marL="0" indent="0">
              <a:buNone/>
            </a:pPr>
            <a:endParaRPr lang="en-US" sz="4300" dirty="0" smtClean="0">
              <a:latin typeface="Script MT Bold" panose="03040602040607080904" pitchFamily="66" charset="0"/>
            </a:endParaRPr>
          </a:p>
          <a:p>
            <a:pPr marL="0" indent="0">
              <a:buNone/>
            </a:pPr>
            <a:r>
              <a:rPr lang="en-US" sz="4300" dirty="0" smtClean="0">
                <a:latin typeface="Script MT Bold" panose="03040602040607080904" pitchFamily="66" charset="0"/>
              </a:rPr>
              <a:t>And the truth, you know love is all we need</a:t>
            </a:r>
            <a:r>
              <a:rPr lang="en-US" sz="4300" dirty="0">
                <a:latin typeface="Script MT Bold" panose="03040602040607080904" pitchFamily="66" charset="0"/>
              </a:rPr>
              <a:t>.</a:t>
            </a:r>
            <a:br>
              <a:rPr lang="en-US" sz="4300" dirty="0">
                <a:latin typeface="Script MT Bold" panose="03040602040607080904" pitchFamily="66" charset="0"/>
              </a:rPr>
            </a:br>
            <a:r>
              <a:rPr lang="en-US" sz="4300" dirty="0">
                <a:latin typeface="Script MT Bold" panose="03040602040607080904" pitchFamily="66" charset="0"/>
              </a:rPr>
              <a:t/>
            </a:r>
            <a:br>
              <a:rPr lang="en-US" sz="4300" dirty="0">
                <a:latin typeface="Script MT Bold" panose="03040602040607080904" pitchFamily="66" charset="0"/>
              </a:rPr>
            </a:br>
            <a:r>
              <a:rPr lang="en-US" sz="4300" dirty="0" smtClean="0">
                <a:latin typeface="Script MT Bold" panose="03040602040607080904" pitchFamily="66" charset="0"/>
              </a:rPr>
              <a:t>We are the world</a:t>
            </a:r>
            <a:r>
              <a:rPr lang="en-US" sz="4300" dirty="0">
                <a:latin typeface="Script MT Bold" panose="03040602040607080904" pitchFamily="66" charset="0"/>
              </a:rPr>
              <a:t/>
            </a:r>
            <a:br>
              <a:rPr lang="en-US" sz="4300" dirty="0">
                <a:latin typeface="Script MT Bold" panose="03040602040607080904" pitchFamily="66" charset="0"/>
              </a:rPr>
            </a:br>
            <a:r>
              <a:rPr lang="en-US" sz="4300" dirty="0" smtClean="0">
                <a:latin typeface="Script MT Bold" panose="03040602040607080904" pitchFamily="66" charset="0"/>
              </a:rPr>
              <a:t>We are the children</a:t>
            </a:r>
            <a:r>
              <a:rPr lang="en-US" sz="4300" dirty="0">
                <a:latin typeface="Script MT Bold" panose="03040602040607080904" pitchFamily="66" charset="0"/>
              </a:rPr>
              <a:t/>
            </a:r>
            <a:br>
              <a:rPr lang="en-US" sz="4300" dirty="0">
                <a:latin typeface="Script MT Bold" panose="03040602040607080904" pitchFamily="66" charset="0"/>
              </a:rPr>
            </a:br>
            <a:r>
              <a:rPr lang="en-US" sz="4300" dirty="0" smtClean="0">
                <a:latin typeface="Script MT Bold" panose="03040602040607080904" pitchFamily="66" charset="0"/>
              </a:rPr>
              <a:t>We are the ones who make a brighter day</a:t>
            </a:r>
            <a:r>
              <a:rPr lang="en-US" sz="4300" dirty="0">
                <a:latin typeface="Script MT Bold" panose="03040602040607080904" pitchFamily="66" charset="0"/>
              </a:rPr>
              <a:t/>
            </a:r>
            <a:br>
              <a:rPr lang="en-US" sz="4300" dirty="0">
                <a:latin typeface="Script MT Bold" panose="03040602040607080904" pitchFamily="66" charset="0"/>
              </a:rPr>
            </a:br>
            <a:r>
              <a:rPr lang="en-US" sz="4300" dirty="0" smtClean="0">
                <a:latin typeface="Script MT Bold" panose="03040602040607080904" pitchFamily="66" charset="0"/>
              </a:rPr>
              <a:t>So let's start giving</a:t>
            </a:r>
            <a:r>
              <a:rPr lang="en-US" sz="4300" dirty="0">
                <a:latin typeface="Script MT Bold" panose="03040602040607080904" pitchFamily="66" charset="0"/>
              </a:rPr>
              <a:t>.</a:t>
            </a:r>
            <a:br>
              <a:rPr lang="en-US" sz="4300" dirty="0">
                <a:latin typeface="Script MT Bold" panose="03040602040607080904" pitchFamily="66" charset="0"/>
              </a:rPr>
            </a:br>
            <a:r>
              <a:rPr lang="en-US" sz="4300" dirty="0" smtClean="0">
                <a:latin typeface="Script MT Bold" panose="03040602040607080904" pitchFamily="66" charset="0"/>
              </a:rPr>
              <a:t>There's a choice we're making</a:t>
            </a:r>
            <a:r>
              <a:rPr lang="en-US" sz="4300" dirty="0">
                <a:latin typeface="Script MT Bold" panose="03040602040607080904" pitchFamily="66" charset="0"/>
              </a:rPr>
              <a:t/>
            </a:r>
            <a:br>
              <a:rPr lang="en-US" sz="4300" dirty="0">
                <a:latin typeface="Script MT Bold" panose="03040602040607080904" pitchFamily="66" charset="0"/>
              </a:rPr>
            </a:br>
            <a:r>
              <a:rPr lang="en-US" sz="4300" dirty="0" smtClean="0">
                <a:latin typeface="Script MT Bold" panose="03040602040607080904" pitchFamily="66" charset="0"/>
              </a:rPr>
              <a:t>We're saving our own lives</a:t>
            </a:r>
            <a:r>
              <a:rPr lang="en-US" sz="4300" dirty="0">
                <a:latin typeface="Script MT Bold" panose="03040602040607080904" pitchFamily="66" charset="0"/>
              </a:rPr>
              <a:t>.</a:t>
            </a:r>
            <a:br>
              <a:rPr lang="en-US" sz="4300" dirty="0">
                <a:latin typeface="Script MT Bold" panose="03040602040607080904" pitchFamily="66" charset="0"/>
              </a:rPr>
            </a:br>
            <a:r>
              <a:rPr lang="en-US" sz="4300" dirty="0" smtClean="0">
                <a:latin typeface="Script MT Bold" panose="03040602040607080904" pitchFamily="66" charset="0"/>
              </a:rPr>
              <a:t>It's true we'll make a better day</a:t>
            </a:r>
            <a:r>
              <a:rPr lang="en-US" sz="4300" dirty="0">
                <a:latin typeface="Script MT Bold" panose="03040602040607080904" pitchFamily="66" charset="0"/>
              </a:rPr>
              <a:t/>
            </a:r>
            <a:br>
              <a:rPr lang="en-US" sz="4300" dirty="0">
                <a:latin typeface="Script MT Bold" panose="03040602040607080904" pitchFamily="66" charset="0"/>
              </a:rPr>
            </a:br>
            <a:r>
              <a:rPr lang="en-US" sz="4300" dirty="0" smtClean="0">
                <a:latin typeface="Script MT Bold" panose="03040602040607080904" pitchFamily="66" charset="0"/>
              </a:rPr>
              <a:t>Just you and me</a:t>
            </a:r>
            <a:r>
              <a:rPr lang="en-US" sz="4300" dirty="0">
                <a:latin typeface="Script MT Bold" panose="03040602040607080904" pitchFamily="66" charset="0"/>
              </a:rPr>
              <a:t>.</a:t>
            </a:r>
            <a:br>
              <a:rPr lang="en-US" sz="4300" dirty="0">
                <a:latin typeface="Script MT Bold" panose="03040602040607080904" pitchFamily="66" charset="0"/>
              </a:rPr>
            </a:br>
            <a:r>
              <a:rPr lang="en-US" sz="4300" dirty="0">
                <a:latin typeface="Script MT Bold" panose="03040602040607080904" pitchFamily="66" charset="0"/>
              </a:rPr>
              <a:t/>
            </a:r>
            <a:br>
              <a:rPr lang="en-US" sz="4300" dirty="0">
                <a:latin typeface="Script MT Bold" panose="03040602040607080904" pitchFamily="66" charset="0"/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5" name="Michael Jackson – We Are The Worl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40970" y="48030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9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348343"/>
            <a:ext cx="10478346" cy="56930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Наше сообщество состоит из 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возрастных групп:</a:t>
            </a:r>
          </a:p>
          <a:p>
            <a:pPr marL="0" indent="0" algn="ctr">
              <a:buNone/>
            </a:pPr>
            <a:endParaRPr lang="ru-RU" sz="24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Chap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»)- учащиеся начальной школы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 класс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9-10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лет)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(«Teens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company») - The 1 Level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5-6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класс,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10—12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(«Eng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.-speaking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fans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The 2 Level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7-9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класс,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12-15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245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435429"/>
            <a:ext cx="9289626" cy="61685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Создать условия по средством внеурочной деятельности  по воспитанию гармонично развитой личности, обладающей регулятивной, познавательной, коммуникативной деятельностью через личностное восприятие, формирования социального опыта посредством эффективного решения задач в сфере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метакомпетенции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реализовать полученный опыт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(по личностным УУД)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Младшая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3-4 класс ( с учетом ФГОС)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способность к инициативному поиску средств выполнения предлагаемых заданий и к пробе их применения.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адекватную и автономную самооценку и самоконтроль, мета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межпредметных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достижений.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способность содержательного и бесконфликтного участия в совместной работе, как с преподавателем ( дискуссии ..), так и независимо от учителя ( групповая,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индив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обнаруживать недостающие знания, находить и осваивать недостающие умения.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908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798287"/>
            <a:ext cx="8596668" cy="52430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/>
              <a:t>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группа. 5-6 класс, 10-12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лет; 1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переходных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характер)</a:t>
            </a:r>
          </a:p>
          <a:p>
            <a:pPr marL="0" indent="0">
              <a:buNone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1.Создать педагогические условия для учащихся для апробации средств и способов действий, освоенные ими в начальной школе.</a:t>
            </a:r>
          </a:p>
          <a:p>
            <a:pPr marL="0" indent="0">
              <a:buNone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2. Индивидуализировать инструментарий учебной деятельности ( действия: контроля, оценки, учебную инициативу и самостоятельность.)</a:t>
            </a:r>
          </a:p>
          <a:p>
            <a:pPr marL="0" indent="0">
              <a:buNone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3. Активизировать способы учебного сотрудничества, способности к содержательной рефлексии ; планированию и анализу в разных ситуациях.</a:t>
            </a:r>
          </a:p>
          <a:p>
            <a:pPr marL="0" indent="0">
              <a:buNone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4. Организовать пробы построения учащимися индивидуальных образовательных траекторий в разных видах, формах деятельности. (метарепрезентации: чтения, письма, говорения ,аудирования.) через формы( теги): ликбезы, викторины…</a:t>
            </a:r>
          </a:p>
          <a:p>
            <a:pPr marL="0" indent="0">
              <a:buNone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5. Помочь каждому члену сообщества создать возможное метапространство для решения образовательной и познавательной коммуникации.</a:t>
            </a:r>
          </a:p>
          <a:p>
            <a:pPr marL="0" indent="0">
              <a:buNone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6. Не разрушить учебную мотивацию в критический возрастной момент. Развивать взаимосотрудничество, создавать благоприятную творческую атмосферу.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91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486" y="1204685"/>
            <a:ext cx="10247084" cy="599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Средняя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7-9 класс, 12-15 лет.</a:t>
            </a:r>
          </a:p>
          <a:p>
            <a:pPr marL="0" indent="0">
              <a:buNone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2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этап- период наибольшей социальной активности и самоопределения.</a:t>
            </a:r>
          </a:p>
          <a:p>
            <a:pPr marL="0" lvl="0" indent="0">
              <a:buNone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Создать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различных форм интеллектуальной деятельности, и межличностных отношений. ( групповые и индивидуальные).</a:t>
            </a:r>
          </a:p>
          <a:p>
            <a:pPr marL="0" lvl="0" indent="0">
              <a:buNone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Помощь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поиске предпочтений в освоении личного пространства.</a:t>
            </a:r>
          </a:p>
          <a:p>
            <a:pPr marL="0" lvl="0" indent="0">
              <a:buNone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Разнообразить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организационно-учебные формы( работа сообщества- одновозрастные и разновозрастные группы,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метазанятия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треннинги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практики, проекты…)</a:t>
            </a:r>
          </a:p>
          <a:p>
            <a:pPr marL="0" lvl="0" indent="0">
              <a:buNone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Создать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пространство для реализации творческих замыслов: проектированию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 замыслов,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эксперементированию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целью ощущения границ возможностей личности.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336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239</TotalTime>
  <Words>528</Words>
  <Application>Microsoft Office PowerPoint</Application>
  <PresentationFormat>Широкоэкранный</PresentationFormat>
  <Paragraphs>94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Arial</vt:lpstr>
      <vt:lpstr>Calibri</vt:lpstr>
      <vt:lpstr>Comic Sans MS</vt:lpstr>
      <vt:lpstr>Courier New</vt:lpstr>
      <vt:lpstr>Monotype Corsiva</vt:lpstr>
      <vt:lpstr>Script MT Bold</vt:lpstr>
      <vt:lpstr>Times New Roman</vt:lpstr>
      <vt:lpstr>Trebuchet MS</vt:lpstr>
      <vt:lpstr>Wingdings 3</vt:lpstr>
      <vt:lpstr>Грань</vt:lpstr>
      <vt:lpstr>Программа сообщества «THE ENGLISH-SPEAKING WORLD» </vt:lpstr>
      <vt:lpstr>Welcome to English-speaking World Club!  Emblem</vt:lpstr>
      <vt:lpstr>ESW MOTTO (Девиз):  United we stand; divided we fall       (Вместе мы стоим - порознь мы падаем)    </vt:lpstr>
      <vt:lpstr>Права и обязанности  (Rules)  </vt:lpstr>
      <vt:lpstr>English Speaking World Club  Song “We are the World”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сообщества:</vt:lpstr>
      <vt:lpstr>Презентация PowerPoint</vt:lpstr>
      <vt:lpstr>Приложение к программе</vt:lpstr>
      <vt:lpstr>Метаплощадка:</vt:lpstr>
      <vt:lpstr>«Союз менеджеров»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ESW</dc:title>
  <dc:creator>Marnueva Елена</dc:creator>
  <cp:lastModifiedBy>Marnueva Елена</cp:lastModifiedBy>
  <cp:revision>15</cp:revision>
  <dcterms:created xsi:type="dcterms:W3CDTF">2016-06-14T01:48:03Z</dcterms:created>
  <dcterms:modified xsi:type="dcterms:W3CDTF">2016-06-17T04:26:17Z</dcterms:modified>
</cp:coreProperties>
</file>